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27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lsea Hundley" initials="CH" lastIdx="5" clrIdx="0">
    <p:extLst>
      <p:ext uri="{19B8F6BF-5375-455C-9EA6-DF929625EA0E}">
        <p15:presenceInfo xmlns:p15="http://schemas.microsoft.com/office/powerpoint/2012/main" userId="S::chelseah@yesler.com::4ad93814-bfaf-43e0-a913-66b448eb11f2" providerId="AD"/>
      </p:ext>
    </p:extLst>
  </p:cmAuthor>
  <p:cmAuthor id="2" name="Michael Pomerleau" initials="MP" lastIdx="1" clrIdx="1">
    <p:extLst>
      <p:ext uri="{19B8F6BF-5375-455C-9EA6-DF929625EA0E}">
        <p15:presenceInfo xmlns:p15="http://schemas.microsoft.com/office/powerpoint/2012/main" userId="S::michael.pomerleau@yesler.com::5b994961-3c59-4fa9-9161-ceba67c310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C2D"/>
    <a:srgbClr val="2A338F"/>
    <a:srgbClr val="EC1C2C"/>
    <a:srgbClr val="0194BF"/>
    <a:srgbClr val="117BA2"/>
    <a:srgbClr val="008372"/>
    <a:srgbClr val="0F75BE"/>
    <a:srgbClr val="EA1527"/>
    <a:srgbClr val="278DC1"/>
    <a:srgbClr val="41C6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EC46ED-0B93-4221-9705-DF226313C150}" v="7" dt="2023-12-08T00:24:59.283"/>
    <p1510:client id="{FB62BB92-1EBB-F204-70A6-F7EB5A7CB2AE}" v="2" dt="2023-12-07T22:28:37.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2396" autoAdjust="0"/>
  </p:normalViewPr>
  <p:slideViewPr>
    <p:cSldViewPr snapToGrid="0">
      <p:cViewPr varScale="1">
        <p:scale>
          <a:sx n="63" d="100"/>
          <a:sy n="63" d="100"/>
        </p:scale>
        <p:origin x="1160"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192C01-7177-AE42-8434-0A7047C658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C10212E-A86C-4747-8CF0-F34C4542C3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5948C7-2F65-5343-A798-F767E465B3F0}" type="datetimeFigureOut">
              <a:rPr lang="en-US" smtClean="0"/>
              <a:t>12/12/2023</a:t>
            </a:fld>
            <a:endParaRPr lang="en-US"/>
          </a:p>
        </p:txBody>
      </p:sp>
      <p:sp>
        <p:nvSpPr>
          <p:cNvPr id="4" name="Footer Placeholder 3">
            <a:extLst>
              <a:ext uri="{FF2B5EF4-FFF2-40B4-BE49-F238E27FC236}">
                <a16:creationId xmlns:a16="http://schemas.microsoft.com/office/drawing/2014/main" id="{32C6DDA9-3827-0546-871D-B6D164F05E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4A29C7-474E-8E40-B8AF-89FE323F48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F8C4D8-DFCC-264E-8D66-39713FFB8C03}" type="slidenum">
              <a:rPr lang="en-US" smtClean="0"/>
              <a:t>‹#›</a:t>
            </a:fld>
            <a:endParaRPr lang="en-US"/>
          </a:p>
        </p:txBody>
      </p:sp>
    </p:spTree>
    <p:extLst>
      <p:ext uri="{BB962C8B-B14F-4D97-AF65-F5344CB8AC3E}">
        <p14:creationId xmlns:p14="http://schemas.microsoft.com/office/powerpoint/2010/main" val="2716142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ACB8D9-DF74-2746-A1A4-7FF30323E776}"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0BBCD-D133-3944-8A2E-6260F7148980}" type="slidenum">
              <a:rPr lang="en-US" smtClean="0"/>
              <a:t>‹#›</a:t>
            </a:fld>
            <a:endParaRPr lang="en-US"/>
          </a:p>
        </p:txBody>
      </p:sp>
    </p:spTree>
    <p:extLst>
      <p:ext uri="{BB962C8B-B14F-4D97-AF65-F5344CB8AC3E}">
        <p14:creationId xmlns:p14="http://schemas.microsoft.com/office/powerpoint/2010/main" val="13518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AB207AD-DEAE-154A-A901-6FD356CDE8A4}"/>
              </a:ext>
            </a:extLst>
          </p:cNvPr>
          <p:cNvSpPr/>
          <p:nvPr userDrawn="1"/>
        </p:nvSpPr>
        <p:spPr>
          <a:xfrm>
            <a:off x="2961411" y="3291776"/>
            <a:ext cx="9230589" cy="1414956"/>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CC7BF76F-4846-4D42-BB24-41761B4010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6270" y="6299345"/>
            <a:ext cx="1554480" cy="333103"/>
          </a:xfrm>
          <a:prstGeom prst="rect">
            <a:avLst/>
          </a:prstGeom>
        </p:spPr>
      </p:pic>
      <p:sp>
        <p:nvSpPr>
          <p:cNvPr id="25" name="TextBox 24">
            <a:extLst>
              <a:ext uri="{FF2B5EF4-FFF2-40B4-BE49-F238E27FC236}">
                <a16:creationId xmlns:a16="http://schemas.microsoft.com/office/drawing/2014/main" id="{F5F6FC98-BF54-8E4B-ADCE-416C088B5FD5}"/>
              </a:ext>
            </a:extLst>
          </p:cNvPr>
          <p:cNvSpPr txBox="1"/>
          <p:nvPr userDrawn="1"/>
        </p:nvSpPr>
        <p:spPr>
          <a:xfrm>
            <a:off x="3268758" y="4875180"/>
            <a:ext cx="1905338" cy="215444"/>
          </a:xfrm>
          <a:prstGeom prst="rect">
            <a:avLst/>
          </a:prstGeom>
          <a:noFill/>
          <a:ln>
            <a:noFill/>
          </a:ln>
        </p:spPr>
        <p:txBody>
          <a:bodyPr wrap="square" lIns="0" tIns="0" rIns="0" bIns="0" rtlCol="0" anchor="ctr" anchorCtr="0">
            <a:spAutoFit/>
          </a:bodyPr>
          <a:lstStyle/>
          <a:p>
            <a:r>
              <a:rPr lang="en-US" sz="1400">
                <a:solidFill>
                  <a:schemeClr val="bg1">
                    <a:lumMod val="50000"/>
                  </a:schemeClr>
                </a:solidFill>
                <a:latin typeface="Segoe UI Light" panose="020B0502040204020203" pitchFamily="34" charset="0"/>
                <a:cs typeface="Segoe UI Light" panose="020B0502040204020203" pitchFamily="34" charset="0"/>
              </a:rPr>
              <a:t>Situation:</a:t>
            </a:r>
            <a:endParaRPr lang="en-US" sz="1400">
              <a:solidFill>
                <a:schemeClr val="bg1">
                  <a:lumMod val="50000"/>
                </a:schemeClr>
              </a:solidFill>
            </a:endParaRPr>
          </a:p>
        </p:txBody>
      </p:sp>
      <p:sp>
        <p:nvSpPr>
          <p:cNvPr id="27" name="Text Placeholder 24">
            <a:extLst>
              <a:ext uri="{FF2B5EF4-FFF2-40B4-BE49-F238E27FC236}">
                <a16:creationId xmlns:a16="http://schemas.microsoft.com/office/drawing/2014/main" id="{CEABE899-10A3-484A-9A5F-6B1D4CB09EA4}"/>
              </a:ext>
            </a:extLst>
          </p:cNvPr>
          <p:cNvSpPr>
            <a:spLocks noGrp="1"/>
          </p:cNvSpPr>
          <p:nvPr>
            <p:ph type="body" sz="quarter" idx="10"/>
          </p:nvPr>
        </p:nvSpPr>
        <p:spPr>
          <a:xfrm>
            <a:off x="3268758" y="3460224"/>
            <a:ext cx="8643841" cy="830262"/>
          </a:xfrm>
          <a:prstGeom prst="rect">
            <a:avLst/>
          </a:prstGeom>
        </p:spPr>
        <p:txBody>
          <a:bodyPr lIns="0" tIns="0" rIns="0" bIns="0" anchor="b" anchorCtr="0"/>
          <a:lstStyle>
            <a:lvl1pPr marL="0" indent="0">
              <a:lnSpc>
                <a:spcPct val="100000"/>
              </a:lnSpc>
              <a:buNone/>
              <a:defRPr sz="1800" b="0" i="0">
                <a:latin typeface="Segoe UI" panose="020B0502040204020203" pitchFamily="34" charset="0"/>
                <a:cs typeface="Segoe UI" panose="020B0502040204020203" pitchFamily="34" charset="0"/>
              </a:defRPr>
            </a:lvl1pPr>
          </a:lstStyle>
          <a:p>
            <a:pPr lvl="0"/>
            <a:endParaRPr lang="en-US"/>
          </a:p>
        </p:txBody>
      </p:sp>
      <p:sp>
        <p:nvSpPr>
          <p:cNvPr id="28" name="Text Placeholder 28">
            <a:extLst>
              <a:ext uri="{FF2B5EF4-FFF2-40B4-BE49-F238E27FC236}">
                <a16:creationId xmlns:a16="http://schemas.microsoft.com/office/drawing/2014/main" id="{E03D0DEC-BC71-A445-A3E5-9B83B80381D9}"/>
              </a:ext>
            </a:extLst>
          </p:cNvPr>
          <p:cNvSpPr>
            <a:spLocks noGrp="1"/>
          </p:cNvSpPr>
          <p:nvPr>
            <p:ph type="body" sz="quarter" idx="12"/>
          </p:nvPr>
        </p:nvSpPr>
        <p:spPr>
          <a:xfrm>
            <a:off x="3268758" y="5162439"/>
            <a:ext cx="2560320" cy="1470009"/>
          </a:xfrm>
          <a:prstGeom prst="rect">
            <a:avLst/>
          </a:prstGeom>
        </p:spPr>
        <p:txBody>
          <a:bodyPr lIns="0" tIns="0" rIns="0" bIns="0"/>
          <a:lstStyle>
            <a:lvl1pPr marL="0" indent="0">
              <a:lnSpc>
                <a:spcPct val="100000"/>
              </a:lnSpc>
              <a:buNone/>
              <a:defRPr sz="1300" b="0" i="0">
                <a:latin typeface="Segoe UI Semilight" panose="020B0402040204020203" pitchFamily="34" charset="0"/>
                <a:cs typeface="Segoe UI Semilight" panose="020B0402040204020203" pitchFamily="34" charset="0"/>
              </a:defRPr>
            </a:lvl1pPr>
          </a:lstStyle>
          <a:p>
            <a:pPr lvl="0"/>
            <a:endParaRPr lang="en-US"/>
          </a:p>
        </p:txBody>
      </p:sp>
      <p:sp>
        <p:nvSpPr>
          <p:cNvPr id="37" name="Text Placeholder 24">
            <a:extLst>
              <a:ext uri="{FF2B5EF4-FFF2-40B4-BE49-F238E27FC236}">
                <a16:creationId xmlns:a16="http://schemas.microsoft.com/office/drawing/2014/main" id="{F5AC1971-A820-D44B-949E-127EE4381960}"/>
              </a:ext>
            </a:extLst>
          </p:cNvPr>
          <p:cNvSpPr>
            <a:spLocks noGrp="1"/>
          </p:cNvSpPr>
          <p:nvPr>
            <p:ph type="body" sz="quarter" idx="11"/>
          </p:nvPr>
        </p:nvSpPr>
        <p:spPr>
          <a:xfrm>
            <a:off x="3268757" y="4423180"/>
            <a:ext cx="8643841" cy="158979"/>
          </a:xfrm>
          <a:prstGeom prst="rect">
            <a:avLst/>
          </a:prstGeom>
        </p:spPr>
        <p:txBody>
          <a:bodyPr lIns="0" tIns="0" rIns="0" bIns="0"/>
          <a:lstStyle>
            <a:lvl1pPr marL="0" indent="0">
              <a:buNone/>
              <a:defRPr sz="1000" b="0" i="0">
                <a:solidFill>
                  <a:schemeClr val="bg1">
                    <a:lumMod val="50000"/>
                  </a:schemeClr>
                </a:solidFill>
                <a:latin typeface="Segoe UI Semilight" panose="020B0402040204020203" pitchFamily="34" charset="0"/>
                <a:cs typeface="Segoe UI Semilight" panose="020B0402040204020203" pitchFamily="34" charset="0"/>
              </a:defRPr>
            </a:lvl1pPr>
          </a:lstStyle>
          <a:p>
            <a:pPr lvl="0"/>
            <a:endParaRPr lang="en-US"/>
          </a:p>
        </p:txBody>
      </p:sp>
      <p:sp>
        <p:nvSpPr>
          <p:cNvPr id="42" name="TextBox 41">
            <a:extLst>
              <a:ext uri="{FF2B5EF4-FFF2-40B4-BE49-F238E27FC236}">
                <a16:creationId xmlns:a16="http://schemas.microsoft.com/office/drawing/2014/main" id="{B59E8476-D4FE-3D4F-9EC9-5DA909E29651}"/>
              </a:ext>
            </a:extLst>
          </p:cNvPr>
          <p:cNvSpPr txBox="1"/>
          <p:nvPr userDrawn="1"/>
        </p:nvSpPr>
        <p:spPr>
          <a:xfrm>
            <a:off x="6066854" y="4875180"/>
            <a:ext cx="1905338" cy="215444"/>
          </a:xfrm>
          <a:prstGeom prst="rect">
            <a:avLst/>
          </a:prstGeom>
          <a:noFill/>
          <a:ln>
            <a:noFill/>
          </a:ln>
        </p:spPr>
        <p:txBody>
          <a:bodyPr wrap="square" lIns="0" tIns="0" rIns="0" bIns="0" rtlCol="0" anchor="ctr" anchorCtr="0">
            <a:spAutoFit/>
          </a:bodyPr>
          <a:lstStyle/>
          <a:p>
            <a:r>
              <a:rPr lang="en-US" sz="1400">
                <a:solidFill>
                  <a:schemeClr val="bg1">
                    <a:lumMod val="50000"/>
                  </a:schemeClr>
                </a:solidFill>
                <a:latin typeface="Segoe UI Light" panose="020B0502040204020203" pitchFamily="34" charset="0"/>
                <a:cs typeface="Segoe UI Light" panose="020B0502040204020203" pitchFamily="34" charset="0"/>
              </a:rPr>
              <a:t>Solution:</a:t>
            </a:r>
            <a:endParaRPr lang="en-US" sz="1400">
              <a:solidFill>
                <a:schemeClr val="bg1">
                  <a:lumMod val="50000"/>
                </a:schemeClr>
              </a:solidFill>
            </a:endParaRPr>
          </a:p>
        </p:txBody>
      </p:sp>
      <p:sp>
        <p:nvSpPr>
          <p:cNvPr id="43" name="Text Placeholder 28">
            <a:extLst>
              <a:ext uri="{FF2B5EF4-FFF2-40B4-BE49-F238E27FC236}">
                <a16:creationId xmlns:a16="http://schemas.microsoft.com/office/drawing/2014/main" id="{847B54F4-C98A-7F4F-8633-A67212D37E3D}"/>
              </a:ext>
            </a:extLst>
          </p:cNvPr>
          <p:cNvSpPr>
            <a:spLocks noGrp="1"/>
          </p:cNvSpPr>
          <p:nvPr>
            <p:ph type="body" sz="quarter" idx="21"/>
          </p:nvPr>
        </p:nvSpPr>
        <p:spPr>
          <a:xfrm>
            <a:off x="6135863" y="5162439"/>
            <a:ext cx="2286000" cy="1470009"/>
          </a:xfrm>
          <a:prstGeom prst="rect">
            <a:avLst/>
          </a:prstGeom>
        </p:spPr>
        <p:txBody>
          <a:bodyPr lIns="0" tIns="0" rIns="0" bIns="0"/>
          <a:lstStyle>
            <a:lvl1pPr marL="0" indent="0">
              <a:lnSpc>
                <a:spcPct val="100000"/>
              </a:lnSpc>
              <a:buNone/>
              <a:defRPr sz="1300" b="0" i="0">
                <a:latin typeface="Segoe UI Semilight" panose="020B0402040204020203" pitchFamily="34" charset="0"/>
                <a:cs typeface="Segoe UI Semilight" panose="020B0402040204020203" pitchFamily="34" charset="0"/>
              </a:defRPr>
            </a:lvl1pPr>
          </a:lstStyle>
          <a:p>
            <a:pPr lvl="0"/>
            <a:endParaRPr lang="en-US"/>
          </a:p>
        </p:txBody>
      </p:sp>
      <p:sp>
        <p:nvSpPr>
          <p:cNvPr id="44" name="TextBox 43">
            <a:extLst>
              <a:ext uri="{FF2B5EF4-FFF2-40B4-BE49-F238E27FC236}">
                <a16:creationId xmlns:a16="http://schemas.microsoft.com/office/drawing/2014/main" id="{B1EBCCF4-5394-C04F-AA62-05007544FC0C}"/>
              </a:ext>
            </a:extLst>
          </p:cNvPr>
          <p:cNvSpPr txBox="1"/>
          <p:nvPr userDrawn="1"/>
        </p:nvSpPr>
        <p:spPr>
          <a:xfrm>
            <a:off x="8728648" y="4875180"/>
            <a:ext cx="1905338" cy="215444"/>
          </a:xfrm>
          <a:prstGeom prst="rect">
            <a:avLst/>
          </a:prstGeom>
          <a:noFill/>
          <a:ln>
            <a:noFill/>
          </a:ln>
        </p:spPr>
        <p:txBody>
          <a:bodyPr wrap="square" lIns="0" tIns="0" rIns="0" bIns="0" rtlCol="0" anchor="ctr" anchorCtr="0">
            <a:spAutoFit/>
          </a:bodyPr>
          <a:lstStyle/>
          <a:p>
            <a:r>
              <a:rPr lang="en-US" sz="1400">
                <a:solidFill>
                  <a:schemeClr val="bg1">
                    <a:lumMod val="50000"/>
                  </a:schemeClr>
                </a:solidFill>
                <a:latin typeface="Segoe UI Light" panose="020B0502040204020203" pitchFamily="34" charset="0"/>
                <a:cs typeface="Segoe UI Light" panose="020B0502040204020203" pitchFamily="34" charset="0"/>
              </a:rPr>
              <a:t>Impact:</a:t>
            </a:r>
            <a:endParaRPr lang="en-US" sz="1400">
              <a:solidFill>
                <a:schemeClr val="bg1">
                  <a:lumMod val="50000"/>
                </a:schemeClr>
              </a:solidFill>
            </a:endParaRPr>
          </a:p>
        </p:txBody>
      </p:sp>
      <p:sp>
        <p:nvSpPr>
          <p:cNvPr id="45" name="Text Placeholder 28">
            <a:extLst>
              <a:ext uri="{FF2B5EF4-FFF2-40B4-BE49-F238E27FC236}">
                <a16:creationId xmlns:a16="http://schemas.microsoft.com/office/drawing/2014/main" id="{817B977B-57E9-154C-AA12-E0B3A70688DF}"/>
              </a:ext>
            </a:extLst>
          </p:cNvPr>
          <p:cNvSpPr>
            <a:spLocks noGrp="1"/>
          </p:cNvSpPr>
          <p:nvPr>
            <p:ph type="body" sz="quarter" idx="22"/>
          </p:nvPr>
        </p:nvSpPr>
        <p:spPr>
          <a:xfrm>
            <a:off x="8728648" y="5162439"/>
            <a:ext cx="3017520" cy="1470009"/>
          </a:xfrm>
          <a:prstGeom prst="rect">
            <a:avLst/>
          </a:prstGeom>
        </p:spPr>
        <p:txBody>
          <a:bodyPr lIns="0" tIns="0" rIns="0" bIns="0"/>
          <a:lstStyle>
            <a:lvl1pPr marL="0" indent="0">
              <a:lnSpc>
                <a:spcPct val="100000"/>
              </a:lnSpc>
              <a:buNone/>
              <a:defRPr sz="1300" b="0" i="0">
                <a:latin typeface="Segoe UI Semilight" panose="020B0402040204020203" pitchFamily="34" charset="0"/>
                <a:cs typeface="Segoe UI Semilight" panose="020B0402040204020203" pitchFamily="34" charset="0"/>
              </a:defRPr>
            </a:lvl1pPr>
          </a:lstStyle>
          <a:p>
            <a:pPr lvl="0"/>
            <a:endParaRPr lang="en-US"/>
          </a:p>
        </p:txBody>
      </p:sp>
      <p:sp>
        <p:nvSpPr>
          <p:cNvPr id="5" name="Picture Placeholder 4">
            <a:extLst>
              <a:ext uri="{FF2B5EF4-FFF2-40B4-BE49-F238E27FC236}">
                <a16:creationId xmlns:a16="http://schemas.microsoft.com/office/drawing/2014/main" id="{3D70BBFF-3B0B-644F-878A-E178AF5B45E4}"/>
              </a:ext>
            </a:extLst>
          </p:cNvPr>
          <p:cNvSpPr>
            <a:spLocks noGrp="1" noChangeAspect="1"/>
          </p:cNvSpPr>
          <p:nvPr>
            <p:ph type="pic" sz="quarter" idx="23" hasCustomPrompt="1"/>
          </p:nvPr>
        </p:nvSpPr>
        <p:spPr>
          <a:xfrm>
            <a:off x="401737" y="436245"/>
            <a:ext cx="2103120" cy="2103120"/>
          </a:xfrm>
          <a:prstGeom prst="rect">
            <a:avLst/>
          </a:prstGeom>
        </p:spPr>
        <p:txBody>
          <a:bodyPr/>
          <a:lstStyle>
            <a:lvl1pPr marL="0" indent="0">
              <a:buNone/>
              <a:defRPr/>
            </a:lvl1pPr>
          </a:lstStyle>
          <a:p>
            <a:r>
              <a:rPr lang="en-US"/>
              <a:t>Logo</a:t>
            </a:r>
          </a:p>
        </p:txBody>
      </p:sp>
      <p:sp>
        <p:nvSpPr>
          <p:cNvPr id="24" name="Picture Placeholder 6">
            <a:extLst>
              <a:ext uri="{FF2B5EF4-FFF2-40B4-BE49-F238E27FC236}">
                <a16:creationId xmlns:a16="http://schemas.microsoft.com/office/drawing/2014/main" id="{3C57D4FA-1216-4944-BBF6-C83155F9ED20}"/>
              </a:ext>
            </a:extLst>
          </p:cNvPr>
          <p:cNvSpPr>
            <a:spLocks noGrp="1" noChangeAspect="1"/>
          </p:cNvSpPr>
          <p:nvPr>
            <p:ph type="pic" sz="quarter" idx="24" hasCustomPrompt="1"/>
          </p:nvPr>
        </p:nvSpPr>
        <p:spPr>
          <a:xfrm>
            <a:off x="2960688" y="0"/>
            <a:ext cx="9235440" cy="3292475"/>
          </a:xfrm>
          <a:prstGeom prst="rect">
            <a:avLst/>
          </a:prstGeom>
        </p:spPr>
        <p:txBody>
          <a:bodyPr/>
          <a:lstStyle>
            <a:lvl1pPr marL="0" indent="0">
              <a:buNone/>
              <a:defRPr/>
            </a:lvl1pPr>
          </a:lstStyle>
          <a:p>
            <a:r>
              <a:rPr lang="en-US"/>
              <a:t>Horizontal banner image</a:t>
            </a:r>
          </a:p>
        </p:txBody>
      </p:sp>
      <p:sp>
        <p:nvSpPr>
          <p:cNvPr id="17" name="Text Placeholder 44">
            <a:extLst>
              <a:ext uri="{FF2B5EF4-FFF2-40B4-BE49-F238E27FC236}">
                <a16:creationId xmlns:a16="http://schemas.microsoft.com/office/drawing/2014/main" id="{7EE6957E-64E7-4044-BFE8-2BF3980E5126}"/>
              </a:ext>
            </a:extLst>
          </p:cNvPr>
          <p:cNvSpPr>
            <a:spLocks noGrp="1"/>
          </p:cNvSpPr>
          <p:nvPr>
            <p:ph type="body" sz="quarter" idx="18"/>
          </p:nvPr>
        </p:nvSpPr>
        <p:spPr>
          <a:xfrm>
            <a:off x="310297" y="3596575"/>
            <a:ext cx="2286000" cy="2397826"/>
          </a:xfrm>
          <a:prstGeom prst="rect">
            <a:avLst/>
          </a:prstGeom>
        </p:spPr>
        <p:txBody>
          <a:bodyPr lIns="0" tIns="0" rIns="0" bIns="0" anchor="b" anchorCtr="0"/>
          <a:lstStyle>
            <a:lvl1pPr marL="0" indent="0">
              <a:lnSpc>
                <a:spcPct val="100000"/>
              </a:lnSpc>
              <a:buNone/>
              <a:defRPr sz="1000" b="1" i="0">
                <a:solidFill>
                  <a:schemeClr val="bg1">
                    <a:lumMod val="50000"/>
                  </a:schemeClr>
                </a:solidFill>
                <a:latin typeface="Segoe UI Semibold" panose="020B0502040204020203" pitchFamily="34" charset="0"/>
                <a:cs typeface="Segoe UI Semibold" panose="020B0502040204020203" pitchFamily="34" charset="0"/>
              </a:defRPr>
            </a:lvl1pPr>
          </a:lstStyle>
          <a:p>
            <a:pPr lvl="0"/>
            <a:endParaRPr lang="en-US"/>
          </a:p>
        </p:txBody>
      </p:sp>
    </p:spTree>
    <p:extLst>
      <p:ext uri="{BB962C8B-B14F-4D97-AF65-F5344CB8AC3E}">
        <p14:creationId xmlns:p14="http://schemas.microsoft.com/office/powerpoint/2010/main" val="574222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E3C65385-E3CB-E343-A048-28767AB9E609}"/>
              </a:ext>
            </a:extLst>
          </p:cNvPr>
          <p:cNvSpPr>
            <a:spLocks noGrp="1"/>
          </p:cNvSpPr>
          <p:nvPr>
            <p:ph type="pic" sz="quarter" idx="15" hasCustomPrompt="1"/>
          </p:nvPr>
        </p:nvSpPr>
        <p:spPr>
          <a:xfrm>
            <a:off x="5522194" y="309789"/>
            <a:ext cx="2650255" cy="1058836"/>
          </a:xfrm>
          <a:prstGeom prst="rect">
            <a:avLst/>
          </a:prstGeom>
        </p:spPr>
        <p:txBody>
          <a:bodyPr/>
          <a:lstStyle>
            <a:lvl1pPr marL="0" indent="0">
              <a:buNone/>
              <a:defRPr/>
            </a:lvl1pPr>
          </a:lstStyle>
          <a:p>
            <a:r>
              <a:rPr lang="en-US"/>
              <a:t>Logo</a:t>
            </a:r>
          </a:p>
        </p:txBody>
      </p:sp>
      <p:sp>
        <p:nvSpPr>
          <p:cNvPr id="26" name="Text Placeholder 24">
            <a:extLst>
              <a:ext uri="{FF2B5EF4-FFF2-40B4-BE49-F238E27FC236}">
                <a16:creationId xmlns:a16="http://schemas.microsoft.com/office/drawing/2014/main" id="{A36515BF-2138-B649-9E8C-2E4328478DD7}"/>
              </a:ext>
            </a:extLst>
          </p:cNvPr>
          <p:cNvSpPr>
            <a:spLocks noGrp="1"/>
          </p:cNvSpPr>
          <p:nvPr>
            <p:ph type="body" sz="quarter" idx="11"/>
          </p:nvPr>
        </p:nvSpPr>
        <p:spPr>
          <a:xfrm>
            <a:off x="5500311" y="2817626"/>
            <a:ext cx="6423025" cy="125767"/>
          </a:xfrm>
          <a:prstGeom prst="rect">
            <a:avLst/>
          </a:prstGeom>
        </p:spPr>
        <p:txBody>
          <a:bodyPr lIns="0" tIns="0" rIns="0" bIns="0"/>
          <a:lstStyle>
            <a:lvl1pPr marL="0" indent="0">
              <a:buNone/>
              <a:defRPr sz="1000" b="0" i="0">
                <a:solidFill>
                  <a:schemeClr val="bg1">
                    <a:lumMod val="50000"/>
                  </a:schemeClr>
                </a:solidFill>
                <a:latin typeface="Segoe UI Semilight" panose="020B0402040204020203" pitchFamily="34" charset="0"/>
                <a:cs typeface="Segoe UI Semilight" panose="020B0402040204020203" pitchFamily="34" charset="0"/>
              </a:defRPr>
            </a:lvl1pPr>
          </a:lstStyle>
          <a:p>
            <a:pPr lvl="0"/>
            <a:endParaRPr lang="en-US"/>
          </a:p>
        </p:txBody>
      </p:sp>
      <p:pic>
        <p:nvPicPr>
          <p:cNvPr id="11" name="Graphic 10">
            <a:extLst>
              <a:ext uri="{FF2B5EF4-FFF2-40B4-BE49-F238E27FC236}">
                <a16:creationId xmlns:a16="http://schemas.microsoft.com/office/drawing/2014/main" id="{AED5D479-2CA3-7B4E-AF02-8F4BB59791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96111" y="6299345"/>
            <a:ext cx="1554480" cy="333103"/>
          </a:xfrm>
          <a:prstGeom prst="rect">
            <a:avLst/>
          </a:prstGeom>
        </p:spPr>
      </p:pic>
      <p:cxnSp>
        <p:nvCxnSpPr>
          <p:cNvPr id="12" name="Straight Connector 11">
            <a:extLst>
              <a:ext uri="{FF2B5EF4-FFF2-40B4-BE49-F238E27FC236}">
                <a16:creationId xmlns:a16="http://schemas.microsoft.com/office/drawing/2014/main" id="{D1213181-F0C6-8F4E-80E5-57262C43B6C1}"/>
              </a:ext>
            </a:extLst>
          </p:cNvPr>
          <p:cNvCxnSpPr>
            <a:cxnSpLocks/>
          </p:cNvCxnSpPr>
          <p:nvPr userDrawn="1"/>
        </p:nvCxnSpPr>
        <p:spPr>
          <a:xfrm>
            <a:off x="5500311" y="5621792"/>
            <a:ext cx="6401140" cy="0"/>
          </a:xfrm>
          <a:prstGeom prst="line">
            <a:avLst/>
          </a:prstGeom>
          <a:ln w="9525">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8C6C1F0-FFFA-4641-8389-B0E5BC37F7D4}"/>
              </a:ext>
            </a:extLst>
          </p:cNvPr>
          <p:cNvSpPr txBox="1"/>
          <p:nvPr userDrawn="1"/>
        </p:nvSpPr>
        <p:spPr>
          <a:xfrm>
            <a:off x="5504946" y="3240256"/>
            <a:ext cx="1905338" cy="307777"/>
          </a:xfrm>
          <a:prstGeom prst="rect">
            <a:avLst/>
          </a:prstGeom>
          <a:noFill/>
          <a:ln>
            <a:noFill/>
          </a:ln>
        </p:spPr>
        <p:txBody>
          <a:bodyPr wrap="square" lIns="0" rIns="0" rtlCol="0" anchor="ctr" anchorCtr="0">
            <a:spAutoFit/>
          </a:bodyPr>
          <a:lstStyle/>
          <a:p>
            <a:r>
              <a:rPr lang="en-US" sz="1400">
                <a:solidFill>
                  <a:schemeClr val="bg1">
                    <a:lumMod val="50000"/>
                  </a:schemeClr>
                </a:solidFill>
                <a:latin typeface="Segoe UI Light" panose="020B0502040204020203" pitchFamily="34" charset="0"/>
                <a:cs typeface="Segoe UI Light" panose="020B0502040204020203" pitchFamily="34" charset="0"/>
              </a:rPr>
              <a:t>Situation:</a:t>
            </a:r>
            <a:endParaRPr lang="en-US" sz="1400">
              <a:solidFill>
                <a:schemeClr val="bg1">
                  <a:lumMod val="50000"/>
                </a:schemeClr>
              </a:solidFill>
            </a:endParaRPr>
          </a:p>
        </p:txBody>
      </p:sp>
      <p:cxnSp>
        <p:nvCxnSpPr>
          <p:cNvPr id="20" name="Straight Connector 19">
            <a:extLst>
              <a:ext uri="{FF2B5EF4-FFF2-40B4-BE49-F238E27FC236}">
                <a16:creationId xmlns:a16="http://schemas.microsoft.com/office/drawing/2014/main" id="{1DCBAC98-BD94-A54E-AFD0-F5890652EAB2}"/>
              </a:ext>
            </a:extLst>
          </p:cNvPr>
          <p:cNvCxnSpPr>
            <a:cxnSpLocks/>
          </p:cNvCxnSpPr>
          <p:nvPr userDrawn="1"/>
        </p:nvCxnSpPr>
        <p:spPr>
          <a:xfrm>
            <a:off x="5500311" y="3146228"/>
            <a:ext cx="6401140" cy="0"/>
          </a:xfrm>
          <a:prstGeom prst="line">
            <a:avLst/>
          </a:prstGeom>
          <a:ln w="9525">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
        <p:nvSpPr>
          <p:cNvPr id="27" name="Text Placeholder 24">
            <a:extLst>
              <a:ext uri="{FF2B5EF4-FFF2-40B4-BE49-F238E27FC236}">
                <a16:creationId xmlns:a16="http://schemas.microsoft.com/office/drawing/2014/main" id="{023FB8B1-6C5D-E148-A135-CF84B4D72145}"/>
              </a:ext>
            </a:extLst>
          </p:cNvPr>
          <p:cNvSpPr>
            <a:spLocks noGrp="1"/>
          </p:cNvSpPr>
          <p:nvPr>
            <p:ph type="body" sz="quarter" idx="10"/>
          </p:nvPr>
        </p:nvSpPr>
        <p:spPr>
          <a:xfrm>
            <a:off x="5500311" y="1879031"/>
            <a:ext cx="6423025" cy="830262"/>
          </a:xfrm>
          <a:prstGeom prst="rect">
            <a:avLst/>
          </a:prstGeom>
        </p:spPr>
        <p:txBody>
          <a:bodyPr lIns="0" tIns="0" rIns="0" bIns="0" anchor="b" anchorCtr="0"/>
          <a:lstStyle>
            <a:lvl1pPr marL="0" indent="0">
              <a:lnSpc>
                <a:spcPct val="100000"/>
              </a:lnSpc>
              <a:buNone/>
              <a:defRPr sz="1800" b="0" i="0">
                <a:latin typeface="Segoe UI" panose="020B0502040204020203" pitchFamily="34" charset="0"/>
                <a:cs typeface="Segoe UI" panose="020B0502040204020203" pitchFamily="34" charset="0"/>
              </a:defRPr>
            </a:lvl1pPr>
          </a:lstStyle>
          <a:p>
            <a:pPr lvl="0"/>
            <a:endParaRPr lang="en-US"/>
          </a:p>
        </p:txBody>
      </p:sp>
      <p:sp>
        <p:nvSpPr>
          <p:cNvPr id="29" name="Text Placeholder 28">
            <a:extLst>
              <a:ext uri="{FF2B5EF4-FFF2-40B4-BE49-F238E27FC236}">
                <a16:creationId xmlns:a16="http://schemas.microsoft.com/office/drawing/2014/main" id="{5CE8217C-B622-934F-9484-20080D5B6DFE}"/>
              </a:ext>
            </a:extLst>
          </p:cNvPr>
          <p:cNvSpPr>
            <a:spLocks noGrp="1"/>
          </p:cNvSpPr>
          <p:nvPr>
            <p:ph type="body" sz="quarter" idx="12"/>
          </p:nvPr>
        </p:nvSpPr>
        <p:spPr>
          <a:xfrm>
            <a:off x="5500311" y="3573681"/>
            <a:ext cx="1929384" cy="1828800"/>
          </a:xfrm>
          <a:prstGeom prst="rect">
            <a:avLst/>
          </a:prstGeom>
        </p:spPr>
        <p:txBody>
          <a:bodyPr lIns="0" tIns="0" rIns="0" bIns="0"/>
          <a:lstStyle>
            <a:lvl1pPr marL="0" indent="0">
              <a:lnSpc>
                <a:spcPct val="100000"/>
              </a:lnSpc>
              <a:buNone/>
              <a:defRPr sz="1300" b="0" i="0">
                <a:latin typeface="Segoe UI Semilight" panose="020B0402040204020203" pitchFamily="34" charset="0"/>
                <a:cs typeface="Segoe UI Semilight" panose="020B0402040204020203" pitchFamily="34" charset="0"/>
              </a:defRPr>
            </a:lvl1pPr>
          </a:lstStyle>
          <a:p>
            <a:pPr lvl="0"/>
            <a:endParaRPr lang="en-US"/>
          </a:p>
        </p:txBody>
      </p:sp>
      <p:sp>
        <p:nvSpPr>
          <p:cNvPr id="46" name="Text Placeholder 44">
            <a:extLst>
              <a:ext uri="{FF2B5EF4-FFF2-40B4-BE49-F238E27FC236}">
                <a16:creationId xmlns:a16="http://schemas.microsoft.com/office/drawing/2014/main" id="{C3EBB3FC-23E4-4046-A80F-D29F4C3CA280}"/>
              </a:ext>
            </a:extLst>
          </p:cNvPr>
          <p:cNvSpPr>
            <a:spLocks noGrp="1"/>
          </p:cNvSpPr>
          <p:nvPr>
            <p:ph type="body" sz="quarter" idx="18"/>
          </p:nvPr>
        </p:nvSpPr>
        <p:spPr>
          <a:xfrm>
            <a:off x="5522195" y="5785381"/>
            <a:ext cx="1905341" cy="847067"/>
          </a:xfrm>
          <a:prstGeom prst="rect">
            <a:avLst/>
          </a:prstGeom>
        </p:spPr>
        <p:txBody>
          <a:bodyPr lIns="0" tIns="0" rIns="0" bIns="0" anchor="t" anchorCtr="0"/>
          <a:lstStyle>
            <a:lvl1pPr marL="0" indent="0">
              <a:lnSpc>
                <a:spcPct val="40000"/>
              </a:lnSpc>
              <a:buNone/>
              <a:defRPr sz="1000" b="1" i="0">
                <a:solidFill>
                  <a:schemeClr val="bg1">
                    <a:lumMod val="50000"/>
                  </a:schemeClr>
                </a:solidFill>
                <a:latin typeface="Segoe UI Semibold" panose="020B0502040204020203" pitchFamily="34" charset="0"/>
                <a:cs typeface="Segoe UI Semibold" panose="020B0502040204020203" pitchFamily="34" charset="0"/>
              </a:defRPr>
            </a:lvl1pPr>
          </a:lstStyle>
          <a:p>
            <a:pPr lvl="0"/>
            <a:endParaRPr lang="en-US"/>
          </a:p>
        </p:txBody>
      </p:sp>
      <p:sp>
        <p:nvSpPr>
          <p:cNvPr id="47" name="Text Placeholder 44">
            <a:extLst>
              <a:ext uri="{FF2B5EF4-FFF2-40B4-BE49-F238E27FC236}">
                <a16:creationId xmlns:a16="http://schemas.microsoft.com/office/drawing/2014/main" id="{AB478E34-112F-8248-8840-50966BFF0CA6}"/>
              </a:ext>
            </a:extLst>
          </p:cNvPr>
          <p:cNvSpPr>
            <a:spLocks noGrp="1"/>
          </p:cNvSpPr>
          <p:nvPr>
            <p:ph type="body" sz="quarter" idx="19"/>
          </p:nvPr>
        </p:nvSpPr>
        <p:spPr>
          <a:xfrm>
            <a:off x="7759154" y="5785381"/>
            <a:ext cx="1927226" cy="847067"/>
          </a:xfrm>
          <a:prstGeom prst="rect">
            <a:avLst/>
          </a:prstGeom>
        </p:spPr>
        <p:txBody>
          <a:bodyPr lIns="0" tIns="0" rIns="0" bIns="0" anchor="t" anchorCtr="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1" i="0">
                <a:solidFill>
                  <a:schemeClr val="bg1">
                    <a:lumMod val="50000"/>
                  </a:schemeClr>
                </a:solidFill>
                <a:latin typeface="Segoe UI Semibold" panose="020B0502040204020203" pitchFamily="34" charset="0"/>
                <a:cs typeface="Segoe UI Semibold" panose="020B0502040204020203" pitchFamily="34" charset="0"/>
              </a:defRPr>
            </a:lvl1pPr>
          </a:lstStyle>
          <a:p>
            <a:pPr>
              <a:lnSpc>
                <a:spcPct val="100000"/>
              </a:lnSpc>
            </a:pPr>
            <a:endParaRPr lang="en-US"/>
          </a:p>
        </p:txBody>
      </p:sp>
      <p:sp>
        <p:nvSpPr>
          <p:cNvPr id="22" name="TextBox 21">
            <a:extLst>
              <a:ext uri="{FF2B5EF4-FFF2-40B4-BE49-F238E27FC236}">
                <a16:creationId xmlns:a16="http://schemas.microsoft.com/office/drawing/2014/main" id="{B9D45474-AEF3-9A4D-8181-40DE54A1BBC3}"/>
              </a:ext>
            </a:extLst>
          </p:cNvPr>
          <p:cNvSpPr txBox="1"/>
          <p:nvPr userDrawn="1"/>
        </p:nvSpPr>
        <p:spPr>
          <a:xfrm>
            <a:off x="7763789" y="3240256"/>
            <a:ext cx="1905338" cy="307777"/>
          </a:xfrm>
          <a:prstGeom prst="rect">
            <a:avLst/>
          </a:prstGeom>
          <a:noFill/>
          <a:ln>
            <a:noFill/>
          </a:ln>
        </p:spPr>
        <p:txBody>
          <a:bodyPr wrap="square" lIns="0" rIns="0" rtlCol="0" anchor="ctr" anchorCtr="0">
            <a:spAutoFit/>
          </a:bodyPr>
          <a:lstStyle/>
          <a:p>
            <a:r>
              <a:rPr lang="en-US" sz="1400">
                <a:solidFill>
                  <a:schemeClr val="bg1">
                    <a:lumMod val="50000"/>
                  </a:schemeClr>
                </a:solidFill>
                <a:latin typeface="Segoe UI Light" panose="020B0502040204020203" pitchFamily="34" charset="0"/>
                <a:cs typeface="Segoe UI Light" panose="020B0502040204020203" pitchFamily="34" charset="0"/>
              </a:rPr>
              <a:t>Solution:</a:t>
            </a:r>
            <a:endParaRPr lang="en-US" sz="1400">
              <a:solidFill>
                <a:schemeClr val="bg1">
                  <a:lumMod val="50000"/>
                </a:schemeClr>
              </a:solidFill>
            </a:endParaRPr>
          </a:p>
        </p:txBody>
      </p:sp>
      <p:sp>
        <p:nvSpPr>
          <p:cNvPr id="23" name="Text Placeholder 28">
            <a:extLst>
              <a:ext uri="{FF2B5EF4-FFF2-40B4-BE49-F238E27FC236}">
                <a16:creationId xmlns:a16="http://schemas.microsoft.com/office/drawing/2014/main" id="{6EBF696A-BF72-9F4A-B975-FE39E94DC5B5}"/>
              </a:ext>
            </a:extLst>
          </p:cNvPr>
          <p:cNvSpPr>
            <a:spLocks noGrp="1"/>
          </p:cNvSpPr>
          <p:nvPr>
            <p:ph type="body" sz="quarter" idx="21"/>
          </p:nvPr>
        </p:nvSpPr>
        <p:spPr>
          <a:xfrm>
            <a:off x="7759153" y="3573681"/>
            <a:ext cx="1929384" cy="1828800"/>
          </a:xfrm>
          <a:prstGeom prst="rect">
            <a:avLst/>
          </a:prstGeom>
        </p:spPr>
        <p:txBody>
          <a:bodyPr lIns="0" tIns="0" rIns="0" bIns="0"/>
          <a:lstStyle>
            <a:lvl1pPr marL="0" indent="0">
              <a:lnSpc>
                <a:spcPct val="100000"/>
              </a:lnSpc>
              <a:buNone/>
              <a:defRPr sz="1300" b="0" i="0">
                <a:latin typeface="Segoe UI Semilight" panose="020B0402040204020203" pitchFamily="34" charset="0"/>
                <a:cs typeface="Segoe UI Semilight" panose="020B0402040204020203" pitchFamily="34" charset="0"/>
              </a:defRPr>
            </a:lvl1pPr>
          </a:lstStyle>
          <a:p>
            <a:pPr lvl="0"/>
            <a:endParaRPr lang="en-US"/>
          </a:p>
        </p:txBody>
      </p:sp>
      <p:sp>
        <p:nvSpPr>
          <p:cNvPr id="24" name="TextBox 23">
            <a:extLst>
              <a:ext uri="{FF2B5EF4-FFF2-40B4-BE49-F238E27FC236}">
                <a16:creationId xmlns:a16="http://schemas.microsoft.com/office/drawing/2014/main" id="{6506C279-6B8D-C84A-9C5A-5DBD150D510B}"/>
              </a:ext>
            </a:extLst>
          </p:cNvPr>
          <p:cNvSpPr txBox="1"/>
          <p:nvPr userDrawn="1"/>
        </p:nvSpPr>
        <p:spPr>
          <a:xfrm>
            <a:off x="10000746" y="3240256"/>
            <a:ext cx="1905338" cy="307777"/>
          </a:xfrm>
          <a:prstGeom prst="rect">
            <a:avLst/>
          </a:prstGeom>
          <a:noFill/>
          <a:ln>
            <a:noFill/>
          </a:ln>
        </p:spPr>
        <p:txBody>
          <a:bodyPr wrap="square" lIns="0" rIns="0" rtlCol="0" anchor="ctr" anchorCtr="0">
            <a:spAutoFit/>
          </a:bodyPr>
          <a:lstStyle/>
          <a:p>
            <a:r>
              <a:rPr lang="en-US" sz="1400">
                <a:solidFill>
                  <a:schemeClr val="bg1">
                    <a:lumMod val="50000"/>
                  </a:schemeClr>
                </a:solidFill>
                <a:latin typeface="Segoe UI Light" panose="020B0502040204020203" pitchFamily="34" charset="0"/>
                <a:cs typeface="Segoe UI Light" panose="020B0502040204020203" pitchFamily="34" charset="0"/>
              </a:rPr>
              <a:t>Impact:</a:t>
            </a:r>
            <a:endParaRPr lang="en-US" sz="1400">
              <a:solidFill>
                <a:schemeClr val="bg1">
                  <a:lumMod val="50000"/>
                </a:schemeClr>
              </a:solidFill>
            </a:endParaRPr>
          </a:p>
        </p:txBody>
      </p:sp>
      <p:sp>
        <p:nvSpPr>
          <p:cNvPr id="25" name="Text Placeholder 28">
            <a:extLst>
              <a:ext uri="{FF2B5EF4-FFF2-40B4-BE49-F238E27FC236}">
                <a16:creationId xmlns:a16="http://schemas.microsoft.com/office/drawing/2014/main" id="{AD39BD6E-A556-B349-9927-603088F0A678}"/>
              </a:ext>
            </a:extLst>
          </p:cNvPr>
          <p:cNvSpPr>
            <a:spLocks noGrp="1"/>
          </p:cNvSpPr>
          <p:nvPr>
            <p:ph type="body" sz="quarter" idx="22"/>
          </p:nvPr>
        </p:nvSpPr>
        <p:spPr>
          <a:xfrm>
            <a:off x="9996110" y="3573681"/>
            <a:ext cx="1929384" cy="1828800"/>
          </a:xfrm>
          <a:prstGeom prst="rect">
            <a:avLst/>
          </a:prstGeom>
        </p:spPr>
        <p:txBody>
          <a:bodyPr lIns="0" tIns="0" rIns="0" bIns="0"/>
          <a:lstStyle>
            <a:lvl1pPr marL="0" indent="0">
              <a:lnSpc>
                <a:spcPct val="100000"/>
              </a:lnSpc>
              <a:buNone/>
              <a:defRPr sz="1300" b="0" i="0">
                <a:latin typeface="Segoe UI Semilight" panose="020B0402040204020203" pitchFamily="34" charset="0"/>
                <a:cs typeface="Segoe UI Semilight" panose="020B0402040204020203" pitchFamily="34" charset="0"/>
              </a:defRPr>
            </a:lvl1pPr>
          </a:lstStyle>
          <a:p>
            <a:pPr lvl="0"/>
            <a:endParaRPr lang="en-US"/>
          </a:p>
        </p:txBody>
      </p:sp>
      <p:sp>
        <p:nvSpPr>
          <p:cNvPr id="36" name="Picture Placeholder 32">
            <a:extLst>
              <a:ext uri="{FF2B5EF4-FFF2-40B4-BE49-F238E27FC236}">
                <a16:creationId xmlns:a16="http://schemas.microsoft.com/office/drawing/2014/main" id="{5D512A78-0241-854A-90DF-E7DA314F7124}"/>
              </a:ext>
            </a:extLst>
          </p:cNvPr>
          <p:cNvSpPr>
            <a:spLocks noGrp="1"/>
          </p:cNvSpPr>
          <p:nvPr>
            <p:ph type="pic" sz="quarter" idx="17"/>
          </p:nvPr>
        </p:nvSpPr>
        <p:spPr>
          <a:xfrm>
            <a:off x="1" y="4635"/>
            <a:ext cx="5167132" cy="6858000"/>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1764444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303695"/>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customers.microsoft.com/doclink/1698105041618606470-dominos-microsoft-dynamics-365-united-kingdom" TargetMode="External"/><Relationship Id="rId1" Type="http://schemas.openxmlformats.org/officeDocument/2006/relationships/slideLayout" Target="../slideLayouts/slideLayout1.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D9EA49-A71E-C84F-8D62-E3208D804C56}"/>
              </a:ext>
            </a:extLst>
          </p:cNvPr>
          <p:cNvSpPr>
            <a:spLocks noGrp="1"/>
          </p:cNvSpPr>
          <p:nvPr>
            <p:ph type="body" sz="quarter" idx="10"/>
          </p:nvPr>
        </p:nvSpPr>
        <p:spPr/>
        <p:txBody>
          <a:bodyPr/>
          <a:lstStyle/>
          <a:p>
            <a:r>
              <a:rPr lang="en-US" dirty="0"/>
              <a:t>“</a:t>
            </a:r>
            <a:r>
              <a:rPr lang="en-US" sz="1800" dirty="0">
                <a:effectLst/>
                <a:latin typeface="Segoe UI" panose="020B0502040204020203" pitchFamily="34" charset="0"/>
                <a:ea typeface="Times New Roman" panose="02020603050405020304" pitchFamily="18" charset="0"/>
              </a:rPr>
              <a:t>The demand planning capabilities in Dynamics 365 are helping us make the right decisions to lower wastage, avoid unnecessary deliveries, and be cybersafe. It’s a game-changer for us because it uses AI for predictive analysis ... to predict our future.”</a:t>
            </a:r>
            <a:endParaRPr lang="en-US" sz="1800" dirty="0">
              <a:effectLst/>
              <a:latin typeface="Times New Roman" panose="02020603050405020304" pitchFamily="18" charset="0"/>
              <a:ea typeface="Times New Roman" panose="02020603050405020304" pitchFamily="18" charset="0"/>
            </a:endParaRPr>
          </a:p>
        </p:txBody>
      </p:sp>
      <p:sp>
        <p:nvSpPr>
          <p:cNvPr id="4" name="Text Placeholder 3">
            <a:extLst>
              <a:ext uri="{FF2B5EF4-FFF2-40B4-BE49-F238E27FC236}">
                <a16:creationId xmlns:a16="http://schemas.microsoft.com/office/drawing/2014/main" id="{19786677-DC05-D543-909B-B7CA08E5BDC6}"/>
              </a:ext>
            </a:extLst>
          </p:cNvPr>
          <p:cNvSpPr>
            <a:spLocks noGrp="1"/>
          </p:cNvSpPr>
          <p:nvPr>
            <p:ph type="body" sz="quarter" idx="11"/>
          </p:nvPr>
        </p:nvSpPr>
        <p:spPr/>
        <p:txBody>
          <a:bodyPr/>
          <a:lstStyle/>
          <a:p>
            <a:r>
              <a:rPr lang="en-US" dirty="0"/>
              <a:t>—Neha Batra, Head of Business Solutions, Domino’s Pizza UK &amp; Ireland Ltd. </a:t>
            </a:r>
          </a:p>
        </p:txBody>
      </p:sp>
      <p:sp>
        <p:nvSpPr>
          <p:cNvPr id="7" name="Text Placeholder 6">
            <a:extLst>
              <a:ext uri="{FF2B5EF4-FFF2-40B4-BE49-F238E27FC236}">
                <a16:creationId xmlns:a16="http://schemas.microsoft.com/office/drawing/2014/main" id="{AF2E54E3-0C00-6B4C-92F1-804A0BA0C869}"/>
              </a:ext>
            </a:extLst>
          </p:cNvPr>
          <p:cNvSpPr>
            <a:spLocks noGrp="1"/>
          </p:cNvSpPr>
          <p:nvPr>
            <p:ph type="body" sz="quarter" idx="18"/>
          </p:nvPr>
        </p:nvSpPr>
        <p:spPr/>
        <p:txBody>
          <a:bodyPr/>
          <a:lstStyle/>
          <a:p>
            <a:r>
              <a:rPr lang="en-US" dirty="0"/>
              <a:t>Customer:</a:t>
            </a:r>
            <a:br>
              <a:rPr lang="en-US" dirty="0"/>
            </a:br>
            <a:r>
              <a:rPr lang="en-US" b="0" dirty="0">
                <a:latin typeface="Segoe UI Semilight" panose="020B0402040204020203" pitchFamily="34" charset="0"/>
                <a:cs typeface="Segoe UI Semilight" panose="020B0402040204020203" pitchFamily="34" charset="0"/>
              </a:rPr>
              <a:t>Domino’s Pizza UK &amp; Ireland Ltd.</a:t>
            </a:r>
          </a:p>
          <a:p>
            <a:r>
              <a:rPr lang="en-US" dirty="0"/>
              <a:t>Industry:</a:t>
            </a:r>
            <a:br>
              <a:rPr lang="en-US" dirty="0"/>
            </a:br>
            <a:r>
              <a:rPr lang="en-US" b="0" dirty="0">
                <a:latin typeface="Segoe UI Semilight" panose="020B0402040204020203" pitchFamily="34" charset="0"/>
                <a:cs typeface="Segoe UI Semilight" panose="020B0402040204020203" pitchFamily="34" charset="0"/>
              </a:rPr>
              <a:t>Retailers</a:t>
            </a:r>
          </a:p>
          <a:p>
            <a:r>
              <a:rPr lang="en-US" dirty="0"/>
              <a:t>Size:</a:t>
            </a:r>
            <a:br>
              <a:rPr lang="en-US" dirty="0"/>
            </a:br>
            <a:r>
              <a:rPr lang="en-US" b="0" dirty="0">
                <a:latin typeface="Segoe UI Semilight" panose="020B0402040204020203" pitchFamily="34" charset="0"/>
                <a:cs typeface="Segoe UI Semilight" panose="020B0402040204020203" pitchFamily="34" charset="0"/>
              </a:rPr>
              <a:t>Corporate (10,000+ employees)</a:t>
            </a:r>
          </a:p>
          <a:p>
            <a:r>
              <a:rPr lang="en-US" dirty="0"/>
              <a:t>Country:</a:t>
            </a:r>
            <a:br>
              <a:rPr lang="en-US" dirty="0"/>
            </a:br>
            <a:r>
              <a:rPr lang="en-US" b="0" dirty="0">
                <a:latin typeface="Segoe UI Semilight" panose="020B0402040204020203" pitchFamily="34" charset="0"/>
                <a:cs typeface="Segoe UI Semilight" panose="020B0402040204020203" pitchFamily="34" charset="0"/>
              </a:rPr>
              <a:t>United Kingdom/Ireland </a:t>
            </a:r>
          </a:p>
          <a:p>
            <a:pPr algn="l" rtl="0" fontAlgn="base"/>
            <a:r>
              <a:rPr lang="en-US" dirty="0">
                <a:latin typeface="Segoe UI Semibold"/>
                <a:cs typeface="Segoe UI Semibold"/>
              </a:rPr>
              <a:t>Products and services:</a:t>
            </a:r>
            <a:br>
              <a:rPr lang="en-US" dirty="0"/>
            </a:br>
            <a:r>
              <a:rPr lang="en-US" b="0" dirty="0">
                <a:latin typeface="Segoe UI Semilight" panose="020B0402040204020203" pitchFamily="34" charset="0"/>
                <a:cs typeface="Segoe UI Semilight" panose="020B0402040204020203" pitchFamily="34" charset="0"/>
              </a:rPr>
              <a:t>Microsoft Dynamics 365 </a:t>
            </a:r>
            <a:br>
              <a:rPr lang="en-US" b="0" dirty="0">
                <a:latin typeface="Segoe UI Semilight" panose="020B0402040204020203" pitchFamily="34" charset="0"/>
                <a:cs typeface="Segoe UI Semilight" panose="020B0402040204020203" pitchFamily="34" charset="0"/>
              </a:rPr>
            </a:br>
            <a:r>
              <a:rPr lang="en-US" b="0" dirty="0">
                <a:latin typeface="Segoe UI Semilight" panose="020B0402040204020203" pitchFamily="34" charset="0"/>
                <a:cs typeface="Segoe UI Semilight" panose="020B0402040204020203" pitchFamily="34" charset="0"/>
              </a:rPr>
              <a:t>Microsoft Dynamics 365 Finance </a:t>
            </a:r>
            <a:br>
              <a:rPr lang="en-US" b="0" dirty="0">
                <a:latin typeface="Segoe UI Semilight" panose="020B0402040204020203" pitchFamily="34" charset="0"/>
                <a:cs typeface="Segoe UI Semilight" panose="020B0402040204020203" pitchFamily="34" charset="0"/>
              </a:rPr>
            </a:br>
            <a:r>
              <a:rPr lang="en-US" b="0" dirty="0">
                <a:latin typeface="Segoe UI Semilight" panose="020B0402040204020203" pitchFamily="34" charset="0"/>
                <a:cs typeface="Segoe UI Semilight" panose="020B0402040204020203" pitchFamily="34" charset="0"/>
              </a:rPr>
              <a:t>Microsoft Dynamics 365 Supply Chain Management </a:t>
            </a:r>
          </a:p>
          <a:p>
            <a:r>
              <a:rPr lang="en-US" dirty="0">
                <a:hlinkClick r:id="rId2"/>
              </a:rPr>
              <a:t>Read full story here</a:t>
            </a:r>
            <a:endParaRPr lang="en-US" dirty="0"/>
          </a:p>
        </p:txBody>
      </p:sp>
      <p:pic>
        <p:nvPicPr>
          <p:cNvPr id="13" name="Picture Placeholder 12" descr="Domino's logo">
            <a:extLst>
              <a:ext uri="{FF2B5EF4-FFF2-40B4-BE49-F238E27FC236}">
                <a16:creationId xmlns:a16="http://schemas.microsoft.com/office/drawing/2014/main" id="{AEB642D4-02B0-744E-9C9B-B4A6A8817E2C}"/>
              </a:ext>
            </a:extLst>
          </p:cNvPr>
          <p:cNvPicPr>
            <a:picLocks noGrp="1" noChangeAspect="1"/>
          </p:cNvPicPr>
          <p:nvPr>
            <p:ph type="pic" sz="quarter" idx="23"/>
          </p:nvPr>
        </p:nvPicPr>
        <p:blipFill>
          <a:blip r:embed="rId3"/>
          <a:srcRect/>
          <a:stretch/>
        </p:blipFill>
        <p:spPr/>
      </p:pic>
      <p:pic>
        <p:nvPicPr>
          <p:cNvPr id="11" name="Picture Placeholder 10">
            <a:extLst>
              <a:ext uri="{FF2B5EF4-FFF2-40B4-BE49-F238E27FC236}">
                <a16:creationId xmlns:a16="http://schemas.microsoft.com/office/drawing/2014/main" id="{A324CD77-6A61-9748-A948-FAB9852321A0}"/>
              </a:ext>
              <a:ext uri="{C183D7F6-B498-43B3-948B-1728B52AA6E4}">
                <adec:decorative xmlns:adec="http://schemas.microsoft.com/office/drawing/2017/decorative" val="1"/>
              </a:ext>
            </a:extLst>
          </p:cNvPr>
          <p:cNvPicPr>
            <a:picLocks noGrp="1" noChangeAspect="1"/>
          </p:cNvPicPr>
          <p:nvPr>
            <p:ph type="pic" sz="quarter" idx="24"/>
          </p:nvPr>
        </p:nvPicPr>
        <p:blipFill>
          <a:blip r:embed="rId4"/>
          <a:srcRect t="18311" b="18311"/>
          <a:stretch/>
        </p:blipFill>
        <p:spPr/>
      </p:pic>
      <p:sp>
        <p:nvSpPr>
          <p:cNvPr id="14" name="Rectangle 13">
            <a:extLst>
              <a:ext uri="{FF2B5EF4-FFF2-40B4-BE49-F238E27FC236}">
                <a16:creationId xmlns:a16="http://schemas.microsoft.com/office/drawing/2014/main" id="{98D55D4A-6878-0C46-A8B8-53CF7DFE7AC6}"/>
              </a:ext>
            </a:extLst>
          </p:cNvPr>
          <p:cNvSpPr/>
          <p:nvPr/>
        </p:nvSpPr>
        <p:spPr>
          <a:xfrm>
            <a:off x="2870483" y="0"/>
            <a:ext cx="118872" cy="6858000"/>
          </a:xfrm>
          <a:prstGeom prst="rect">
            <a:avLst/>
          </a:prstGeom>
          <a:solidFill>
            <a:srgbClr val="EC1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4">
            <a:extLst>
              <a:ext uri="{FF2B5EF4-FFF2-40B4-BE49-F238E27FC236}">
                <a16:creationId xmlns:a16="http://schemas.microsoft.com/office/drawing/2014/main" id="{1F099BEA-50D5-4450-8EF4-971F24591B45}"/>
              </a:ext>
            </a:extLst>
          </p:cNvPr>
          <p:cNvSpPr>
            <a:spLocks noGrp="1"/>
          </p:cNvSpPr>
          <p:nvPr>
            <p:ph type="body" sz="quarter" idx="12"/>
          </p:nvPr>
        </p:nvSpPr>
        <p:spPr>
          <a:xfrm>
            <a:off x="3268663" y="5162550"/>
            <a:ext cx="2560637" cy="1470025"/>
          </a:xfrm>
        </p:spPr>
        <p:txBody>
          <a:bodyPr/>
          <a:lstStyle/>
          <a:p>
            <a:r>
              <a:rPr lang="en-US" sz="1200" dirty="0"/>
              <a:t>In its mission to deliver a better future through food people love, Domino’s was encumbered by a manual demand planning process. The company wanted to find a better way to predict demand, simplify its operations, and make faster, data-driven decisions. </a:t>
            </a:r>
          </a:p>
        </p:txBody>
      </p:sp>
      <p:sp>
        <p:nvSpPr>
          <p:cNvPr id="16" name="Text Placeholder 7">
            <a:extLst>
              <a:ext uri="{FF2B5EF4-FFF2-40B4-BE49-F238E27FC236}">
                <a16:creationId xmlns:a16="http://schemas.microsoft.com/office/drawing/2014/main" id="{73A36E17-11B0-4054-B3AC-BC8E29AAA751}"/>
              </a:ext>
            </a:extLst>
          </p:cNvPr>
          <p:cNvSpPr>
            <a:spLocks noGrp="1"/>
          </p:cNvSpPr>
          <p:nvPr>
            <p:ph type="body" sz="quarter" idx="21"/>
          </p:nvPr>
        </p:nvSpPr>
        <p:spPr>
          <a:xfrm>
            <a:off x="6061799" y="5162550"/>
            <a:ext cx="2481839" cy="1470025"/>
          </a:xfrm>
        </p:spPr>
        <p:txBody>
          <a:bodyPr/>
          <a:lstStyle/>
          <a:p>
            <a:r>
              <a:rPr lang="en-US" sz="1200" dirty="0"/>
              <a:t>With the demand planning capabilities in Microsoft Dynamics 365, planners have ditched the spreadsheets and gained access to external signals, historical sales data, and inventory information, ensuring precise delivery of fresh ingredients to the right stores at the right time. </a:t>
            </a:r>
          </a:p>
        </p:txBody>
      </p:sp>
      <p:sp>
        <p:nvSpPr>
          <p:cNvPr id="19" name="Text Placeholder 18">
            <a:extLst>
              <a:ext uri="{FF2B5EF4-FFF2-40B4-BE49-F238E27FC236}">
                <a16:creationId xmlns:a16="http://schemas.microsoft.com/office/drawing/2014/main" id="{B4E447F9-4786-4ACA-A34B-4BA916A886A8}"/>
              </a:ext>
            </a:extLst>
          </p:cNvPr>
          <p:cNvSpPr>
            <a:spLocks noGrp="1"/>
          </p:cNvSpPr>
          <p:nvPr>
            <p:ph type="body" sz="quarter" idx="22"/>
          </p:nvPr>
        </p:nvSpPr>
        <p:spPr>
          <a:xfrm>
            <a:off x="8728648" y="5162439"/>
            <a:ext cx="2756531" cy="1470009"/>
          </a:xfrm>
        </p:spPr>
        <p:txBody>
          <a:bodyPr/>
          <a:lstStyle/>
          <a:p>
            <a:r>
              <a:rPr lang="en-US" sz="1200" dirty="0"/>
              <a:t>Replacing spreadsheets with low-code and no-code forecasting and demand models has enhanced inventory management, given quick access to sales data, reduced costs, and boosted franchisee partner confidence in delivering a great customer experience. </a:t>
            </a:r>
          </a:p>
        </p:txBody>
      </p:sp>
    </p:spTree>
    <p:extLst>
      <p:ext uri="{BB962C8B-B14F-4D97-AF65-F5344CB8AC3E}">
        <p14:creationId xmlns:p14="http://schemas.microsoft.com/office/powerpoint/2010/main" val="3164954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a0700e74-b874-44c0-ac62-6c8c378100c6">
      <UserInfo>
        <DisplayName>SharingLinks.78b40b84-d83f-4b75-8a9d-70d33eb83687.Flexible.69bda462-1aaf-44b2-b9e2-9a866856fbd5</DisplayName>
        <AccountId>159</AccountId>
        <AccountType/>
      </UserInfo>
      <UserInfo>
        <DisplayName>Derek Mathis (BRIDGE PARTNERS LLC)</DisplayName>
        <AccountId>81</AccountId>
        <AccountType/>
      </UserInfo>
      <UserInfo>
        <DisplayName>Susan Dumett (SIMPLICITY CONSULTING INC)</DisplayName>
        <AccountId>21</AccountId>
        <AccountType/>
      </UserInfo>
      <UserInfo>
        <DisplayName>Shawna Martin (RedCloud Consulting Inc)</DisplayName>
        <AccountId>15</AccountId>
        <AccountType/>
      </UserInfo>
      <UserInfo>
        <DisplayName>Brita Jenquin (NAYAMODE INC.)</DisplayName>
        <AccountId>76</AccountId>
        <AccountType/>
      </UserInfo>
      <UserInfo>
        <DisplayName>Luia Pulkka</DisplayName>
        <AccountId>935</AccountId>
        <AccountType/>
      </UserInfo>
    </SharedWithUsers>
    <TaxCatchAll xmlns="a0700e74-b874-44c0-ac62-6c8c378100c6" xsi:nil="true"/>
    <lcf76f155ced4ddcb4097134ff3c332f xmlns="37c10b56-e1c7-451d-a96a-f6b0c953366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6B7B4B1DCFA24F97BBE24F01126929" ma:contentTypeVersion="19" ma:contentTypeDescription="Create a new document." ma:contentTypeScope="" ma:versionID="1150f2ff141727abc5f43467ca46d71f">
  <xsd:schema xmlns:xsd="http://www.w3.org/2001/XMLSchema" xmlns:xs="http://www.w3.org/2001/XMLSchema" xmlns:p="http://schemas.microsoft.com/office/2006/metadata/properties" xmlns:ns1="http://schemas.microsoft.com/sharepoint/v3" xmlns:ns2="37c10b56-e1c7-451d-a96a-f6b0c9533661" xmlns:ns3="a0700e74-b874-44c0-ac62-6c8c378100c6" targetNamespace="http://schemas.microsoft.com/office/2006/metadata/properties" ma:root="true" ma:fieldsID="5e0def659eeaf938541f173e6756f35c" ns1:_="" ns2:_="" ns3:_="">
    <xsd:import namespace="http://schemas.microsoft.com/sharepoint/v3"/>
    <xsd:import namespace="37c10b56-e1c7-451d-a96a-f6b0c9533661"/>
    <xsd:import namespace="a0700e74-b874-44c0-ac62-6c8c378100c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1:_ip_UnifiedCompliancePolicyProperties" minOccurs="0"/>
                <xsd:element ref="ns1:_ip_UnifiedCompliancePolicyUIAction" minOccurs="0"/>
                <xsd:element ref="ns2:MediaServiceOCR" minOccurs="0"/>
                <xsd:element ref="ns2:MediaServiceGenerationTime" minOccurs="0"/>
                <xsd:element ref="ns2:MediaServiceEventHashCode" minOccurs="0"/>
                <xsd:element ref="ns2:MediaServiceDocTags" minOccurs="0"/>
                <xsd:element ref="ns2:MediaServiceSystemTag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c10b56-e1c7-451d-a96a-f6b0c95336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ocTags" ma:index="21" nillable="true" ma:displayName="MediaServiceDocTags" ma:hidden="true" ma:internalName="MediaServiceDocTag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700e74-b874-44c0-ac62-6c8c378100c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57817c2-58ed-433b-9c7e-95d5b9a96444}" ma:internalName="TaxCatchAll" ma:showField="CatchAllData" ma:web="a0700e74-b874-44c0-ac62-6c8c378100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547E91-2253-4108-AB8E-A51AC385B24C}">
  <ds:schemaRefs>
    <ds:schemaRef ds:uri="http://schemas.microsoft.com/sharepoint/v3/contenttype/forms"/>
  </ds:schemaRefs>
</ds:datastoreItem>
</file>

<file path=customXml/itemProps2.xml><?xml version="1.0" encoding="utf-8"?>
<ds:datastoreItem xmlns:ds="http://schemas.openxmlformats.org/officeDocument/2006/customXml" ds:itemID="{C5E2DD67-3DCC-46B9-91FB-FA5B5D591373}">
  <ds:schemaRefs>
    <ds:schemaRef ds:uri="http://schemas.microsoft.com/sharepoint/v3"/>
    <ds:schemaRef ds:uri="57ef73c6-0234-4029-a36d-7a7293c9c4d7"/>
    <ds:schemaRef ds:uri="http://schemas.microsoft.com/office/infopath/2007/PartnerControls"/>
    <ds:schemaRef ds:uri="http://purl.org/dc/dcmitype/"/>
    <ds:schemaRef ds:uri="http://purl.org/dc/term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230e9df3-be65-4c73-a93b-d1236ebd677e"/>
    <ds:schemaRef ds:uri="fff91c1a-e805-4ce0-8772-0e4a55281ab7"/>
    <ds:schemaRef ds:uri="http://purl.org/dc/elements/1.1/"/>
    <ds:schemaRef ds:uri="a0700e74-b874-44c0-ac62-6c8c378100c6"/>
    <ds:schemaRef ds:uri="37c10b56-e1c7-451d-a96a-f6b0c9533661"/>
  </ds:schemaRefs>
</ds:datastoreItem>
</file>

<file path=customXml/itemProps3.xml><?xml version="1.0" encoding="utf-8"?>
<ds:datastoreItem xmlns:ds="http://schemas.openxmlformats.org/officeDocument/2006/customXml" ds:itemID="{007F4B52-B20F-40D0-B2A9-4025F17F36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c10b56-e1c7-451d-a96a-f6b0c9533661"/>
    <ds:schemaRef ds:uri="a0700e74-b874-44c0-ac62-6c8c378100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a19d03a-48bc-4359-8038-5b5f6d5847c3}"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17</TotalTime>
  <Words>243</Words>
  <Application>Microsoft Office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Segoe UI</vt:lpstr>
      <vt:lpstr>Segoe UI Light</vt:lpstr>
      <vt:lpstr>Segoe UI Semibold</vt:lpstr>
      <vt:lpstr>Segoe UI Semilight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Pomerleau</dc:creator>
  <cp:lastModifiedBy>Pete McNally (Wipro Designit Services, Inc.)</cp:lastModifiedBy>
  <cp:revision>10</cp:revision>
  <dcterms:created xsi:type="dcterms:W3CDTF">2019-01-24T22:33:22Z</dcterms:created>
  <dcterms:modified xsi:type="dcterms:W3CDTF">2023-12-12T16:37:35Z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0x0101003B6B7B4B1DCFA24F97BBE24F01126929</vt:lpwstr>
  </property>
  <property fmtid="{D5CDD505-2E9C-101B-9397-08002B2CF9AE}" pid="3" name="_dlc_DocIdItemGuid">
    <vt:lpwstr>8885d6e8-1986-4928-bdb3-1f7615eb4c91</vt:lpwstr>
  </property>
  <property fmtid="{D5CDD505-2E9C-101B-9397-08002B2CF9AE}" pid="4" name="MSIP_Label_f42aa342-8706-4288-bd11-ebb85995028c_Enabled">
    <vt:lpwstr>True</vt:lpwstr>
  </property>
  <property fmtid="{D5CDD505-2E9C-101B-9397-08002B2CF9AE}" pid="5" name="MSIP_Label_f42aa342-8706-4288-bd11-ebb85995028c_SiteId">
    <vt:lpwstr>72f988bf-86f1-41af-91ab-2d7cd011db47</vt:lpwstr>
  </property>
  <property fmtid="{D5CDD505-2E9C-101B-9397-08002B2CF9AE}" pid="6" name="MSIP_Label_f42aa342-8706-4288-bd11-ebb85995028c_Owner">
    <vt:lpwstr>tidond@microsoft.com</vt:lpwstr>
  </property>
  <property fmtid="{D5CDD505-2E9C-101B-9397-08002B2CF9AE}" pid="7" name="MSIP_Label_f42aa342-8706-4288-bd11-ebb85995028c_SetDate">
    <vt:lpwstr>2019-01-29T17:27:21.3752349Z</vt:lpwstr>
  </property>
  <property fmtid="{D5CDD505-2E9C-101B-9397-08002B2CF9AE}" pid="8" name="MSIP_Label_f42aa342-8706-4288-bd11-ebb85995028c_Name">
    <vt:lpwstr>General</vt:lpwstr>
  </property>
  <property fmtid="{D5CDD505-2E9C-101B-9397-08002B2CF9AE}" pid="9" name="MSIP_Label_f42aa342-8706-4288-bd11-ebb85995028c_Application">
    <vt:lpwstr>Microsoft Azure Information Protection</vt:lpwstr>
  </property>
  <property fmtid="{D5CDD505-2E9C-101B-9397-08002B2CF9AE}" pid="10" name="MSIP_Label_f42aa342-8706-4288-bd11-ebb85995028c_ActionId">
    <vt:lpwstr>1ebd8c10-dec3-48af-991d-d3f6a5d59098</vt:lpwstr>
  </property>
  <property fmtid="{D5CDD505-2E9C-101B-9397-08002B2CF9AE}" pid="11" name="MSIP_Label_f42aa342-8706-4288-bd11-ebb85995028c_Extended_MSFT_Method">
    <vt:lpwstr>Automatic</vt:lpwstr>
  </property>
  <property fmtid="{D5CDD505-2E9C-101B-9397-08002B2CF9AE}" pid="12" name="Sensitivity">
    <vt:lpwstr>General</vt:lpwstr>
  </property>
  <property fmtid="{D5CDD505-2E9C-101B-9397-08002B2CF9AE}" pid="13" name="AuthorIds_UIVersion_6144">
    <vt:lpwstr>199</vt:lpwstr>
  </property>
  <property fmtid="{D5CDD505-2E9C-101B-9397-08002B2CF9AE}" pid="14" name="AuthorIds_UIVersion_1024">
    <vt:lpwstr>148</vt:lpwstr>
  </property>
  <property fmtid="{D5CDD505-2E9C-101B-9397-08002B2CF9AE}" pid="15" name="MediaServiceImageTags">
    <vt:lpwstr/>
  </property>
  <property fmtid="{D5CDD505-2E9C-101B-9397-08002B2CF9AE}" pid="16" name="ClassificationContentMarkingFooterLocations">
    <vt:lpwstr>Office Theme:3</vt:lpwstr>
  </property>
  <property fmtid="{D5CDD505-2E9C-101B-9397-08002B2CF9AE}" pid="17" name="ClassificationContentMarkingFooterText">
    <vt:lpwstr>Classified as Microsoft Confidential</vt:lpwstr>
  </property>
</Properties>
</file>